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98" r:id="rId2"/>
    <p:sldId id="383" r:id="rId3"/>
    <p:sldId id="378" r:id="rId4"/>
    <p:sldId id="364" r:id="rId5"/>
    <p:sldId id="384" r:id="rId6"/>
    <p:sldId id="385" r:id="rId7"/>
    <p:sldId id="375" r:id="rId8"/>
    <p:sldId id="324" r:id="rId9"/>
    <p:sldId id="368" r:id="rId10"/>
  </p:sldIdLst>
  <p:sldSz cx="12192000" cy="6858000"/>
  <p:notesSz cx="6854825" cy="9664700"/>
  <p:defaultTextStyle>
    <a:defPPr>
      <a:defRPr lang="de-DE"/>
    </a:defPPr>
    <a:lvl1pPr algn="l" rtl="0" fontAlgn="base">
      <a:lnSpc>
        <a:spcPct val="130000"/>
      </a:lnSpc>
      <a:spcBef>
        <a:spcPct val="0"/>
      </a:spcBef>
      <a:spcAft>
        <a:spcPct val="30000"/>
      </a:spcAft>
      <a:buChar char="•"/>
      <a:defRPr b="1" kern="1200">
        <a:solidFill>
          <a:srgbClr val="666666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30000"/>
      </a:lnSpc>
      <a:spcBef>
        <a:spcPct val="0"/>
      </a:spcBef>
      <a:spcAft>
        <a:spcPct val="30000"/>
      </a:spcAft>
      <a:buChar char="•"/>
      <a:defRPr b="1" kern="1200">
        <a:solidFill>
          <a:srgbClr val="666666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30000"/>
      </a:lnSpc>
      <a:spcBef>
        <a:spcPct val="0"/>
      </a:spcBef>
      <a:spcAft>
        <a:spcPct val="30000"/>
      </a:spcAft>
      <a:buChar char="•"/>
      <a:defRPr b="1" kern="1200">
        <a:solidFill>
          <a:srgbClr val="666666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30000"/>
      </a:lnSpc>
      <a:spcBef>
        <a:spcPct val="0"/>
      </a:spcBef>
      <a:spcAft>
        <a:spcPct val="30000"/>
      </a:spcAft>
      <a:buChar char="•"/>
      <a:defRPr b="1" kern="1200">
        <a:solidFill>
          <a:srgbClr val="666666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30000"/>
      </a:lnSpc>
      <a:spcBef>
        <a:spcPct val="0"/>
      </a:spcBef>
      <a:spcAft>
        <a:spcPct val="30000"/>
      </a:spcAft>
      <a:buChar char="•"/>
      <a:defRPr b="1" kern="1200">
        <a:solidFill>
          <a:srgbClr val="6666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6666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6666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6666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6666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farik, Mathias" initials="SM" lastIdx="2" clrIdx="0">
    <p:extLst>
      <p:ext uri="{19B8F6BF-5375-455C-9EA6-DF929625EA0E}">
        <p15:presenceInfo xmlns:p15="http://schemas.microsoft.com/office/powerpoint/2012/main" userId="S-1-5-21-2424078262-197328637-3269021878-2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9"/>
    <a:srgbClr val="900000"/>
    <a:srgbClr val="008000"/>
    <a:srgbClr val="BDEBFF"/>
    <a:srgbClr val="666666"/>
    <a:srgbClr val="C2E49C"/>
    <a:srgbClr val="CC9900"/>
    <a:srgbClr val="FFCC0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0" autoAdjust="0"/>
    <p:restoredTop sz="94635" autoAdjust="0"/>
  </p:normalViewPr>
  <p:slideViewPr>
    <p:cSldViewPr>
      <p:cViewPr>
        <p:scale>
          <a:sx n="100" d="100"/>
          <a:sy n="100" d="100"/>
        </p:scale>
        <p:origin x="-252" y="6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lknetz.local\work\hb5\Projekte\0-Projekte%20in%20Vorbereitung\AQVA%20HEAT\03_Arbeitsdokumente\01_Berechnungen\Grobkonzeption%20W&#228;rmepumpenkaskade_LEAG_Rev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71066848402517E-2"/>
          <c:y val="2.2220838001771097E-2"/>
          <c:w val="0.89587639478246373"/>
          <c:h val="0.84477352592482113"/>
        </c:manualLayout>
      </c:layout>
      <c:scatterChart>
        <c:scatterStyle val="smoothMarker"/>
        <c:varyColors val="0"/>
        <c:ser>
          <c:idx val="7"/>
          <c:order val="7"/>
          <c:tx>
            <c:strRef>
              <c:f>'COP_th+JAZ'!$M$15</c:f>
              <c:strCache>
                <c:ptCount val="1"/>
                <c:pt idx="0">
                  <c:v>Powert-to-Heat (elektr. Direktheizung)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5523876589558542"/>
                  <c:y val="4.7892914501728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12142741849003"/>
                      <c:h val="3.4876118310200308E-2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'COP_th+JAZ'!$B$16:$B$39</c:f>
              <c:numCache>
                <c:formatCode>General</c:formatCode>
                <c:ptCount val="24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50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</c:numCache>
            </c:numRef>
          </c:xVal>
          <c:yVal>
            <c:numRef>
              <c:f>'COP_th+JAZ'!$M$16:$M$39</c:f>
              <c:numCache>
                <c:formatCode>0.00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01600"/>
        <c:axId val="107701992"/>
      </c:scatterChart>
      <c:scatterChart>
        <c:scatterStyle val="lineMarker"/>
        <c:varyColors val="0"/>
        <c:ser>
          <c:idx val="2"/>
          <c:order val="0"/>
          <c:tx>
            <c:strRef>
              <c:f>'COP_th+JAZ'!$E$15</c:f>
              <c:strCache>
                <c:ptCount val="1"/>
                <c:pt idx="0">
                  <c:v>COPH (einstufig)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C00000"/>
                </a:solidFill>
                <a:ln w="19050">
                  <a:solidFill>
                    <a:srgbClr val="3E8925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1.546755221642037E-2"/>
                  <c:y val="-1.85200652308473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rgbClr val="9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EBDD8E-AA5B-41AE-8258-EB7300D0AE82}" type="CELLRANGE">
                      <a:rPr lang="en-US" dirty="0">
                        <a:solidFill>
                          <a:srgbClr val="900000"/>
                        </a:solidFill>
                      </a:rPr>
                      <a:pPr algn="l">
                        <a:defRPr b="1">
                          <a:solidFill>
                            <a:srgbClr val="900000"/>
                          </a:solidFill>
                        </a:defRPr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9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1867755434579"/>
                      <c:h val="4.4979724475058318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rgbClr val="9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90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'COP_th+JAZ'!$B$17:$B$39</c:f>
              <c:numCache>
                <c:formatCode>General</c:formatCode>
                <c:ptCount val="23"/>
                <c:pt idx="0">
                  <c:v>35</c:v>
                </c:pt>
                <c:pt idx="1">
                  <c:v>40</c:v>
                </c:pt>
                <c:pt idx="2">
                  <c:v>50</c:v>
                </c:pt>
                <c:pt idx="3">
                  <c:v>50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xVal>
          <c:yVal>
            <c:numRef>
              <c:f>'COP_th+JAZ'!$E$17:$E$39</c:f>
              <c:numCache>
                <c:formatCode>0.00</c:formatCode>
                <c:ptCount val="23"/>
                <c:pt idx="0">
                  <c:v>5.2186235113553172</c:v>
                </c:pt>
                <c:pt idx="1">
                  <c:v>4.6534121003172144</c:v>
                </c:pt>
                <c:pt idx="2">
                  <c:v>3.9808161785004992</c:v>
                </c:pt>
                <c:pt idx="3">
                  <c:v>3.8373874056999351</c:v>
                </c:pt>
                <c:pt idx="4">
                  <c:v>3.5218642326717999</c:v>
                </c:pt>
                <c:pt idx="5">
                  <c:v>3.3975433429685138</c:v>
                </c:pt>
                <c:pt idx="6">
                  <c:v>3.2797426450639624</c:v>
                </c:pt>
                <c:pt idx="7">
                  <c:v>3.078891940758917</c:v>
                </c:pt>
                <c:pt idx="8">
                  <c:v>2.9750568879359274</c:v>
                </c:pt>
                <c:pt idx="9">
                  <c:v>2.8756525218539597</c:v>
                </c:pt>
                <c:pt idx="10">
                  <c:v>2.8378315032103592</c:v>
                </c:pt>
                <c:pt idx="11">
                  <c:v>2.7449884811715415</c:v>
                </c:pt>
                <c:pt idx="12">
                  <c:v>2.6562286932610149</c:v>
                </c:pt>
                <c:pt idx="13">
                  <c:v>2.5702053871770305</c:v>
                </c:pt>
                <c:pt idx="14">
                  <c:v>2.6489576825942804</c:v>
                </c:pt>
                <c:pt idx="15">
                  <c:v>2.5649422677604554</c:v>
                </c:pt>
                <c:pt idx="16">
                  <c:v>2.4847090263979044</c:v>
                </c:pt>
                <c:pt idx="17">
                  <c:v>2.4070251390143484</c:v>
                </c:pt>
                <c:pt idx="18">
                  <c:v>2.3306184328588349</c:v>
                </c:pt>
                <c:pt idx="19">
                  <c:v>2.3468834713649649</c:v>
                </c:pt>
                <c:pt idx="20">
                  <c:v>2.2760134571614667</c:v>
                </c:pt>
                <c:pt idx="21">
                  <c:v>2.2063569831912786</c:v>
                </c:pt>
                <c:pt idx="22">
                  <c:v>2.1365664051914659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'COP_th+JAZ'!$C$17</c15:f>
                <c15:dlblRangeCache>
                  <c:ptCount val="1"/>
                  <c:pt idx="0">
                    <c:v>AQVA HEAT: 35°C / 25°C (EN 255)</c:v>
                  </c:pt>
                </c15:dlblRangeCache>
              </c15:datalabelsRange>
            </c:ext>
          </c:extLst>
        </c:ser>
        <c:ser>
          <c:idx val="0"/>
          <c:order val="1"/>
          <c:tx>
            <c:strRef>
              <c:f>'COP_th+JAZ'!$G$15</c:f>
              <c:strCache>
                <c:ptCount val="1"/>
                <c:pt idx="0">
                  <c:v>COPH+K (einstufig)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006089"/>
              </a:solidFill>
              <a:ln w="9525">
                <a:solidFill>
                  <a:srgbClr val="006089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006089"/>
                </a:solidFill>
                <a:ln w="19050">
                  <a:solidFill>
                    <a:srgbClr val="3E8925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8.3005589750544517E-3"/>
                  <c:y val="-8.08396828326936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608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AD5382-DC6A-4049-A0A5-78A5F823B56A}" type="CELLRANGE">
                      <a:rPr lang="en-US" smtClean="0"/>
                      <a:pPr>
                        <a:defRPr b="1">
                          <a:solidFill>
                            <a:srgbClr val="006089"/>
                          </a:solidFill>
                        </a:defRPr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608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8138617970527"/>
                      <c:h val="4.033953112368633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2855560257706905E-2"/>
                  <c:y val="-2.4328820255592545E-2"/>
                </c:manualLayout>
              </c:layout>
              <c:tx>
                <c:rich>
                  <a:bodyPr/>
                  <a:lstStyle/>
                  <a:p>
                    <a:fld id="{5B654C4D-B015-484C-847B-B6726151222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6.2253579580825134E-3"/>
                  <c:y val="-5.9398213865142366E-2"/>
                </c:manualLayout>
              </c:layout>
              <c:tx>
                <c:rich>
                  <a:bodyPr/>
                  <a:lstStyle/>
                  <a:p>
                    <a:fld id="{8CB5CEFD-CD35-4B79-993A-E1EAB57B6D27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2.7604805780269373E-2"/>
                  <c:y val="-3.1008048003700425E-2"/>
                </c:manualLayout>
              </c:layout>
              <c:tx>
                <c:rich>
                  <a:bodyPr/>
                  <a:lstStyle/>
                  <a:p>
                    <a:fld id="{78C0C597-CA2F-498E-98E3-5B84C2E15EF8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8.3004772774434524E-3"/>
                  <c:y val="-3.9832844257442809E-2"/>
                </c:manualLayout>
              </c:layout>
              <c:tx>
                <c:rich>
                  <a:bodyPr/>
                  <a:lstStyle/>
                  <a:p>
                    <a:fld id="{DC00D36C-EEFD-4FC6-B57A-0A67D463AD6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76365371323804E-2"/>
                  <c:y val="-3.4443461341786601E-2"/>
                </c:manualLayout>
              </c:layout>
              <c:tx>
                <c:rich>
                  <a:bodyPr/>
                  <a:lstStyle/>
                  <a:p>
                    <a:fld id="{D9D93F91-A1A9-4AB6-8E8E-1169E0AF3DC7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1.6600954554886905E-2"/>
                  <c:y val="-4.795532328871184E-2"/>
                </c:manualLayout>
              </c:layout>
              <c:tx>
                <c:rich>
                  <a:bodyPr/>
                  <a:lstStyle/>
                  <a:p>
                    <a:fld id="{2FE4CA8F-2F15-4172-8904-4416FF41490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106151339922594E-2"/>
                  <c:y val="-3.55801119039586E-2"/>
                </c:manualLayout>
              </c:layout>
              <c:tx>
                <c:rich>
                  <a:bodyPr/>
                  <a:lstStyle/>
                  <a:p>
                    <a:fld id="{8607AA58-729E-4021-83A8-930236DEBA58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1.5577937069964048E-2"/>
                  <c:y val="-7.2207546409164547E-2"/>
                </c:manualLayout>
              </c:layout>
              <c:tx>
                <c:rich>
                  <a:bodyPr/>
                  <a:lstStyle/>
                  <a:p>
                    <a:fld id="{F99F1F83-DB63-4F2B-BB02-43FC756DCC1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1551225219072144"/>
                  <c:y val="-1.3320050838430969E-2"/>
                </c:manualLayout>
              </c:layout>
              <c:tx>
                <c:rich>
                  <a:bodyPr/>
                  <a:lstStyle/>
                  <a:p>
                    <a:fld id="{F3937B1E-F1EB-43E6-85B1-B52EB2D6C60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-0.10509989166896781"/>
                  <c:y val="-3.7176557457399471E-2"/>
                </c:manualLayout>
              </c:layout>
              <c:tx>
                <c:rich>
                  <a:bodyPr/>
                  <a:lstStyle/>
                  <a:p>
                    <a:fld id="{5ADBCCBE-C7FA-4DFC-B421-FD36598ED27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13076176486447183"/>
                  <c:y val="2.1672533455549262E-2"/>
                </c:manualLayout>
              </c:layout>
              <c:tx>
                <c:rich>
                  <a:bodyPr/>
                  <a:lstStyle/>
                  <a:p>
                    <a:fld id="{C0DF6116-1FBE-4802-86F9-076669EA23E0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layout>
                <c:manualLayout>
                  <c:x val="-2.5222340048332306E-2"/>
                  <c:y val="-7.5681364405035464E-2"/>
                </c:manualLayout>
              </c:layout>
              <c:tx>
                <c:rich>
                  <a:bodyPr/>
                  <a:lstStyle/>
                  <a:p>
                    <a:fld id="{7186E817-E7ED-4EFC-8D25-DD826C17B4F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5.0635362320735171E-2"/>
                  <c:y val="-3.1672172748818685E-3"/>
                </c:manualLayout>
              </c:layout>
              <c:tx>
                <c:rich>
                  <a:bodyPr/>
                  <a:lstStyle/>
                  <a:p>
                    <a:fld id="{20E5E59C-5FF2-4D19-A732-75CD69B48292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006089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'COP_th+JAZ'!$B$17:$B$39</c:f>
              <c:numCache>
                <c:formatCode>General</c:formatCode>
                <c:ptCount val="23"/>
                <c:pt idx="0">
                  <c:v>35</c:v>
                </c:pt>
                <c:pt idx="1">
                  <c:v>40</c:v>
                </c:pt>
                <c:pt idx="2">
                  <c:v>50</c:v>
                </c:pt>
                <c:pt idx="3">
                  <c:v>50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xVal>
          <c:yVal>
            <c:numRef>
              <c:f>'COP_th+JAZ'!$G$17:$G$39</c:f>
              <c:numCache>
                <c:formatCode>0.00</c:formatCode>
                <c:ptCount val="23"/>
                <c:pt idx="0">
                  <c:v>9.4372470227106362</c:v>
                </c:pt>
                <c:pt idx="1">
                  <c:v>8.3068242006344288</c:v>
                </c:pt>
                <c:pt idx="2">
                  <c:v>6.9616323570009992</c:v>
                </c:pt>
                <c:pt idx="3">
                  <c:v>6.6747748113998702</c:v>
                </c:pt>
                <c:pt idx="4">
                  <c:v>6.0437284653436008</c:v>
                </c:pt>
                <c:pt idx="5">
                  <c:v>5.7950866859370276</c:v>
                </c:pt>
                <c:pt idx="6">
                  <c:v>5.5594852901279248</c:v>
                </c:pt>
                <c:pt idx="7">
                  <c:v>5.1577838815178341</c:v>
                </c:pt>
                <c:pt idx="8">
                  <c:v>4.9501137758718547</c:v>
                </c:pt>
                <c:pt idx="9">
                  <c:v>4.7513050437079203</c:v>
                </c:pt>
                <c:pt idx="10">
                  <c:v>4.6756630064207183</c:v>
                </c:pt>
                <c:pt idx="11">
                  <c:v>4.489976962343083</c:v>
                </c:pt>
                <c:pt idx="12">
                  <c:v>4.3124573865220297</c:v>
                </c:pt>
                <c:pt idx="13">
                  <c:v>4.140410774354061</c:v>
                </c:pt>
                <c:pt idx="14">
                  <c:v>4.2979153651885609</c:v>
                </c:pt>
                <c:pt idx="15">
                  <c:v>4.1298845355209108</c:v>
                </c:pt>
                <c:pt idx="16">
                  <c:v>3.9694180527958083</c:v>
                </c:pt>
                <c:pt idx="17">
                  <c:v>3.8140502780286969</c:v>
                </c:pt>
                <c:pt idx="18">
                  <c:v>3.6612368657176697</c:v>
                </c:pt>
                <c:pt idx="19">
                  <c:v>3.6937669427299293</c:v>
                </c:pt>
                <c:pt idx="20">
                  <c:v>3.5520269143229339</c:v>
                </c:pt>
                <c:pt idx="21">
                  <c:v>3.4127139663825572</c:v>
                </c:pt>
                <c:pt idx="22">
                  <c:v>3.2731328103829318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'COP_th+JAZ'!$C$17:$C$39</c15:f>
                <c15:dlblRangeCache>
                  <c:ptCount val="23"/>
                  <c:pt idx="0">
                    <c:v>AQVA HEAT: 35°C / 25°C (EN 255)</c:v>
                  </c:pt>
                  <c:pt idx="1">
                    <c:v>40°C / 30°C</c:v>
                  </c:pt>
                  <c:pt idx="2">
                    <c:v>50°C / 30°C</c:v>
                  </c:pt>
                  <c:pt idx="3">
                    <c:v>50°C / 40°C</c:v>
                  </c:pt>
                  <c:pt idx="4">
                    <c:v>60°C / 30°C</c:v>
                  </c:pt>
                  <c:pt idx="5">
                    <c:v>60°C / 40°C</c:v>
                  </c:pt>
                  <c:pt idx="6">
                    <c:v>60°C / 50°C</c:v>
                  </c:pt>
                  <c:pt idx="7">
                    <c:v>70°C / 40°C</c:v>
                  </c:pt>
                  <c:pt idx="8">
                    <c:v>70°C / 50°C</c:v>
                  </c:pt>
                  <c:pt idx="9">
                    <c:v>70°C / 60°C</c:v>
                  </c:pt>
                  <c:pt idx="10">
                    <c:v>80°C / 40°C</c:v>
                  </c:pt>
                  <c:pt idx="11">
                    <c:v>80°C / 50°C</c:v>
                  </c:pt>
                  <c:pt idx="12">
                    <c:v>80°C / 60°C</c:v>
                  </c:pt>
                  <c:pt idx="13">
                    <c:v>80°C / 70°C</c:v>
                  </c:pt>
                  <c:pt idx="14">
                    <c:v>90°C / 40°C</c:v>
                  </c:pt>
                  <c:pt idx="15">
                    <c:v>90°C / 50°C</c:v>
                  </c:pt>
                  <c:pt idx="16">
                    <c:v>90°C / 60°C</c:v>
                  </c:pt>
                  <c:pt idx="17">
                    <c:v>90°C / 70°C</c:v>
                  </c:pt>
                  <c:pt idx="18">
                    <c:v>90°C / 80°C</c:v>
                  </c:pt>
                  <c:pt idx="19">
                    <c:v>100°C / 60°C</c:v>
                  </c:pt>
                  <c:pt idx="20">
                    <c:v>100°C / 70°C</c:v>
                  </c:pt>
                  <c:pt idx="21">
                    <c:v>100°C / 80°C</c:v>
                  </c:pt>
                  <c:pt idx="22">
                    <c:v>100°C / 90°C</c:v>
                  </c:pt>
                </c15:dlblRangeCache>
              </c15:datalabelsRange>
            </c:ext>
          </c:extLst>
        </c:ser>
        <c:ser>
          <c:idx val="1"/>
          <c:order val="2"/>
          <c:tx>
            <c:strRef>
              <c:f>'COP_th+JAZ'!$K$15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'COP_th+JAZ'!$B$16:$B$39</c:f>
              <c:numCache>
                <c:formatCode>General</c:formatCode>
                <c:ptCount val="24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50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</c:numCache>
            </c:numRef>
          </c:xVal>
          <c:yVal>
            <c:numRef>
              <c:f>'COP_th+JAZ'!$K$16:$K$39</c:f>
              <c:numCache>
                <c:formatCode>0.00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'COP_th+JAZ'!$L$15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'COP_th+JAZ'!$B$16:$B$39</c:f>
              <c:numCache>
                <c:formatCode>General</c:formatCode>
                <c:ptCount val="24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50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</c:numCache>
            </c:numRef>
          </c:xVal>
          <c:yVal>
            <c:numRef>
              <c:f>'COP_th+JAZ'!$L$16:$L$39</c:f>
              <c:numCache>
                <c:formatCode>0.00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'COP_th+JAZ'!$C$42</c:f>
              <c:strCache>
                <c:ptCount val="1"/>
                <c:pt idx="0">
                  <c:v>Luft-WP A2/W35: (35°C / 25°C)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267662389364144E-2"/>
                  <c:y val="5.75500539622581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1891549087136"/>
                      <c:h val="4.84235878553176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'COP_th+JAZ'!$B$42</c:f>
              <c:numCache>
                <c:formatCode>General</c:formatCode>
                <c:ptCount val="1"/>
                <c:pt idx="0">
                  <c:v>35</c:v>
                </c:pt>
              </c:numCache>
            </c:numRef>
          </c:xVal>
          <c:yVal>
            <c:numRef>
              <c:f>'COP_th+JAZ'!$E$42</c:f>
              <c:numCache>
                <c:formatCode>General</c:formatCode>
                <c:ptCount val="1"/>
                <c:pt idx="0">
                  <c:v>4.12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'COP_th+JAZ'!$C$43</c:f>
              <c:strCache>
                <c:ptCount val="1"/>
                <c:pt idx="0">
                  <c:v>Sole-WP B0/W35: (35°C / 25°C)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8A65"/>
              </a:solidFill>
              <a:ln w="9525">
                <a:solidFill>
                  <a:srgbClr val="FF8A6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381820224088062E-2"/>
                  <c:y val="-4.3800327875096407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67575824908343"/>
                      <c:h val="4.84235878553176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'COP_th+JAZ'!$B$43</c:f>
              <c:numCache>
                <c:formatCode>General</c:formatCode>
                <c:ptCount val="1"/>
                <c:pt idx="0">
                  <c:v>35</c:v>
                </c:pt>
              </c:numCache>
            </c:numRef>
          </c:xVal>
          <c:yVal>
            <c:numRef>
              <c:f>'COP_th+JAZ'!$E$43</c:f>
              <c:numCache>
                <c:formatCode>General</c:formatCode>
                <c:ptCount val="1"/>
                <c:pt idx="0">
                  <c:v>4.8600000000000003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'COP_th+JAZ'!$C$44</c:f>
              <c:strCache>
                <c:ptCount val="1"/>
                <c:pt idx="0">
                  <c:v>Wasser-WP W10/W35: (35°C / 25°C)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131561770914357E-2"/>
                  <c:y val="-3.6170385830145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9811317261042"/>
                      <c:h val="4.364257146031393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'COP_th+JAZ'!$B$44</c:f>
              <c:numCache>
                <c:formatCode>General</c:formatCode>
                <c:ptCount val="1"/>
                <c:pt idx="0">
                  <c:v>35</c:v>
                </c:pt>
              </c:numCache>
            </c:numRef>
          </c:xVal>
          <c:yVal>
            <c:numRef>
              <c:f>'COP_th+JAZ'!$E$44</c:f>
              <c:numCache>
                <c:formatCode>General</c:formatCode>
                <c:ptCount val="1"/>
                <c:pt idx="0">
                  <c:v>5.83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01600"/>
        <c:axId val="107701992"/>
      </c:scatterChart>
      <c:valAx>
        <c:axId val="107701600"/>
        <c:scaling>
          <c:orientation val="minMax"/>
          <c:max val="10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smtClean="0">
                    <a:solidFill>
                      <a:schemeClr val="tx1"/>
                    </a:solidFill>
                  </a:rPr>
                  <a:t>Vorlauftemperatur Wärmenetz </a:t>
                </a:r>
                <a:r>
                  <a:rPr lang="en-US" sz="1600" b="1">
                    <a:solidFill>
                      <a:schemeClr val="tx1"/>
                    </a:solidFill>
                  </a:rPr>
                  <a:t>[°C]</a:t>
                </a:r>
              </a:p>
            </c:rich>
          </c:tx>
          <c:layout>
            <c:manualLayout>
              <c:xMode val="edge"/>
              <c:yMode val="edge"/>
              <c:x val="0.3895384575164253"/>
              <c:y val="0.95486094755536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7701992"/>
        <c:crosses val="autoZero"/>
        <c:crossBetween val="midCat"/>
      </c:valAx>
      <c:valAx>
        <c:axId val="1077019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smtClean="0">
                    <a:effectLst/>
                  </a:rPr>
                  <a:t>COP</a:t>
                </a:r>
                <a:r>
                  <a:rPr lang="en-US" sz="1800" b="1" i="0" baseline="-25000" smtClean="0">
                    <a:solidFill>
                      <a:srgbClr val="900000"/>
                    </a:solidFill>
                    <a:effectLst/>
                  </a:rPr>
                  <a:t>H</a:t>
                </a:r>
                <a:r>
                  <a:rPr lang="en-US" sz="1800" b="1" i="0" baseline="0" smtClean="0">
                    <a:effectLst/>
                  </a:rPr>
                  <a:t> / </a:t>
                </a:r>
                <a:r>
                  <a:rPr lang="en-US" sz="1800" b="1" i="0" baseline="-25000" smtClean="0">
                    <a:solidFill>
                      <a:srgbClr val="900000"/>
                    </a:solidFill>
                    <a:effectLst/>
                  </a:rPr>
                  <a:t>H</a:t>
                </a:r>
                <a:r>
                  <a:rPr lang="en-US" sz="1800" b="1" i="0" baseline="-25000" smtClean="0">
                    <a:effectLst/>
                  </a:rPr>
                  <a:t>+</a:t>
                </a:r>
                <a:r>
                  <a:rPr lang="en-US" sz="1800" b="1" i="0" baseline="-25000" smtClean="0">
                    <a:solidFill>
                      <a:srgbClr val="006089"/>
                    </a:solidFill>
                    <a:effectLst/>
                  </a:rPr>
                  <a:t>K</a:t>
                </a:r>
                <a:r>
                  <a:rPr lang="en-US" sz="1800" b="1" i="0" baseline="0" smtClean="0">
                    <a:effectLst/>
                  </a:rPr>
                  <a:t> [ - ]</a:t>
                </a:r>
                <a:endParaRPr lang="de-DE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1.2010636298637195E-2"/>
              <c:y val="0.28782466141262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770160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t" anchorCtr="0" compatLnSpc="1">
            <a:prstTxWarp prst="textNoShape">
              <a:avLst/>
            </a:prstTxWarp>
          </a:bodyPr>
          <a:lstStyle>
            <a:lvl1pPr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de-DE"/>
              <a:t>www.ilkdresden.de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t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fld id="{120D420C-A547-4FE0-998C-B595F36F5870}" type="datetime1">
              <a:rPr lang="de-DE" smtClean="0"/>
              <a:t>21.06.2022</a:t>
            </a:fld>
            <a:endParaRPr lang="de-DE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b" anchorCtr="0" compatLnSpc="1">
            <a:prstTxWarp prst="textNoShape">
              <a:avLst/>
            </a:prstTxWarp>
          </a:bodyPr>
          <a:lstStyle>
            <a:lvl1pPr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8875"/>
            <a:ext cx="29702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b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fld id="{E805FFC4-9AB4-4702-ACF2-8243B0D34B0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137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t" anchorCtr="0" compatLnSpc="1">
            <a:prstTxWarp prst="textNoShape">
              <a:avLst/>
            </a:prstTxWarp>
          </a:bodyPr>
          <a:lstStyle>
            <a:lvl1pPr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de-DE"/>
              <a:t>www.ilkdresden.de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t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8ECA8A7-1876-4901-A2DD-DC42599CF915}" type="datetime1">
              <a:rPr lang="de-DE" smtClean="0"/>
              <a:t>21.06.2022</a:t>
            </a:fld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550" y="723900"/>
            <a:ext cx="6443663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587875"/>
            <a:ext cx="50228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8925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b" anchorCtr="0" compatLnSpc="1">
            <a:prstTxWarp prst="textNoShape">
              <a:avLst/>
            </a:prstTxWarp>
          </a:bodyPr>
          <a:lstStyle>
            <a:lvl1pPr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8925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1" tIns="44956" rIns="89911" bIns="44956" numCol="1" anchor="b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Aft>
                <a:spcPct val="0"/>
              </a:spcAft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fld id="{BA633822-14AA-4E26-9E59-CC94B28905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0346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www.ilkdresden.de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D11E3B-6076-4FCF-A565-3ED0CE9505D1}" type="datetime1">
              <a:rPr lang="de-DE" smtClean="0"/>
              <a:t>21.06.2022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A6089-40CF-45D9-940F-1E253E9422FA}" type="slidenum">
              <a:rPr lang="de-DE"/>
              <a:pPr/>
              <a:t>1</a:t>
            </a:fld>
            <a:endParaRPr lang="de-DE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9550" y="723900"/>
            <a:ext cx="6443663" cy="3625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587875"/>
            <a:ext cx="5022850" cy="435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53" tIns="45727" rIns="91453" bIns="4572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9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8345"/>
            <a:r>
              <a:rPr lang="de-DE" dirty="0" smtClean="0"/>
              <a:t>www.ilkdresden.de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8345"/>
            <a:fld id="{CAD68B67-8AA1-4F8B-9489-2886DC39705C}" type="datetime1">
              <a:rPr lang="de-DE" smtClean="0"/>
              <a:t>21.06.2022</a:t>
            </a:fld>
            <a:endParaRPr lang="de-DE" dirty="0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345"/>
            <a:fld id="{248B40FA-86C4-43ED-9037-04F945325604}" type="slidenum">
              <a:rPr lang="de-DE" smtClean="0"/>
              <a:pPr defTabSz="908345"/>
              <a:t>8</a:t>
            </a:fld>
            <a:endParaRPr lang="de-DE" dirty="0" smtClean="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584" tIns="46293" rIns="92584" bIns="46293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202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2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23392" y="5084764"/>
            <a:ext cx="10191262" cy="534987"/>
          </a:xfrm>
        </p:spPr>
        <p:txBody>
          <a:bodyPr/>
          <a:lstStyle>
            <a:lvl1pPr algn="r">
              <a:defRPr>
                <a:solidFill>
                  <a:srgbClr val="7D98B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23392" y="5661026"/>
            <a:ext cx="10191262" cy="57626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246185" y="4365626"/>
            <a:ext cx="115218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623392" y="4581526"/>
            <a:ext cx="1019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2000" dirty="0"/>
              <a:t>Institut für Luft- und Kältetechnik Dresden </a:t>
            </a:r>
            <a:r>
              <a:rPr lang="de-DE" sz="2000" dirty="0" err="1"/>
              <a:t>gGmbH</a:t>
            </a:r>
            <a:endParaRPr lang="de-DE" sz="200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08A66-BCAA-4206-8DF2-1158741663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21616" y="1196752"/>
            <a:ext cx="2858476" cy="525643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185" y="1196752"/>
            <a:ext cx="8387862" cy="525643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9BEBA-6D74-4C14-9AE2-4FE5E38C677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4351" y="1484313"/>
            <a:ext cx="11164268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05370" y="6597650"/>
            <a:ext cx="1772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23.06.2022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7385" y="6597650"/>
            <a:ext cx="691270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Pitch-Vortrag AQVA HEAT - Großwärmepumpenkongress, München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0093" y="6597650"/>
            <a:ext cx="51190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fld id="{068213E9-93D9-410A-AB48-9CB0EB1E23C9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6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F85D-3CE3-4355-B392-0FDF93E76CC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C031-8F14-48BB-AFDE-0573D3EB073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1908" y="1154114"/>
            <a:ext cx="5490308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5" y="1154114"/>
            <a:ext cx="5490308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A133B-65FA-492F-AE84-5B6E08BEE9B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D27F-B143-40AF-8D35-583A4D37C01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7CC1-8318-4955-A983-F21165F47B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FD70-598A-4772-A72F-4E8DBB98136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110" y="116632"/>
            <a:ext cx="9305649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5" y="1196753"/>
            <a:ext cx="6815015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196753"/>
            <a:ext cx="4011247" cy="49294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E203-32E8-406A-85F8-45B7841AFD7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362" y="4800600"/>
            <a:ext cx="10812278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44362" y="980728"/>
            <a:ext cx="10812278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4362" y="5445224"/>
            <a:ext cx="1081227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3F9CC-174D-4702-BB1A-F5CD5A42489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1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05370" y="6597650"/>
            <a:ext cx="1772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7385" y="6597650"/>
            <a:ext cx="691270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0093" y="6597650"/>
            <a:ext cx="51190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</a:lstStyle>
          <a:p>
            <a:fld id="{068213E9-93D9-410A-AB48-9CB0EB1E23C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413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46185" y="93663"/>
            <a:ext cx="930617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908" y="1154114"/>
            <a:ext cx="1116818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E1E9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Blip>
          <a:blip r:embed="rId16"/>
        </a:buBlip>
        <a:defRPr b="1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Blip>
          <a:blip r:embed="rId17"/>
        </a:buBlip>
        <a:defRPr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600" b="1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lnSpc>
          <a:spcPct val="130000"/>
        </a:lnSpc>
        <a:spcBef>
          <a:spcPct val="0"/>
        </a:spcBef>
        <a:spcAft>
          <a:spcPct val="30000"/>
        </a:spcAft>
        <a:buFont typeface="Arial" charset="0"/>
        <a:buChar char="–"/>
        <a:defRPr sz="1200" b="1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a.lib4ri.ch/eawag/islandora/object/eawag:16440/datastream/PDF/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7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hyperlink" Target="https://www.ueberseeinsel.de/" TargetMode="Externa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.steffan@ilkdresden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hyperlink" Target="http://www.ilkdresden.de/vakuumei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3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5301208"/>
            <a:ext cx="10814654" cy="534987"/>
          </a:xfrm>
        </p:spPr>
        <p:txBody>
          <a:bodyPr/>
          <a:lstStyle/>
          <a:p>
            <a:r>
              <a:rPr lang="de-DE" sz="2800" smtClean="0">
                <a:solidFill>
                  <a:srgbClr val="006089"/>
                </a:solidFill>
                <a:latin typeface="+mn-lt"/>
                <a:ea typeface="+mn-ea"/>
                <a:cs typeface="+mn-cs"/>
              </a:rPr>
              <a:t>AQ</a:t>
            </a:r>
            <a:r>
              <a:rPr lang="de-DE" sz="280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VA</a:t>
            </a:r>
            <a:r>
              <a:rPr lang="de-DE" sz="280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smtClean="0">
                <a:solidFill>
                  <a:srgbClr val="900000"/>
                </a:solidFill>
                <a:latin typeface="+mn-lt"/>
                <a:ea typeface="+mn-ea"/>
                <a:cs typeface="+mn-cs"/>
              </a:rPr>
              <a:t>HEAT</a:t>
            </a:r>
            <a:br>
              <a:rPr lang="de-DE" sz="2800" smtClean="0">
                <a:solidFill>
                  <a:srgbClr val="900000"/>
                </a:solidFill>
                <a:latin typeface="+mn-lt"/>
                <a:ea typeface="+mn-ea"/>
                <a:cs typeface="+mn-cs"/>
              </a:rPr>
            </a:br>
            <a:r>
              <a:rPr lang="de-DE" sz="2000" b="0" smtClean="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Leistungsfähige </a:t>
            </a:r>
            <a:r>
              <a:rPr lang="de-DE" sz="2000" b="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thermische Nutzung von Oberflächengewässern als Wärmequelle</a:t>
            </a:r>
            <a:endParaRPr lang="de-DE" sz="1800" b="0" dirty="0">
              <a:solidFill>
                <a:srgbClr val="6666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733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335360" y="5805264"/>
            <a:ext cx="10479294" cy="504255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München, 23.06.2022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0" y="0"/>
            <a:ext cx="12192000" cy="83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4624"/>
            <a:ext cx="2160240" cy="704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95320"/>
            <a:ext cx="9906000" cy="48496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06649" y="5944924"/>
            <a:ext cx="87698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00" b="0" dirty="0" smtClean="0">
                <a:solidFill>
                  <a:schemeClr val="tx1"/>
                </a:solidFill>
              </a:rPr>
              <a:t>Quelle: </a:t>
            </a:r>
            <a:r>
              <a:rPr lang="de-DE" sz="1000" b="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de-DE" sz="1000" b="0" dirty="0">
                <a:solidFill>
                  <a:srgbClr val="0070C0"/>
                </a:solidFill>
                <a:hlinkClick r:id="rId3"/>
              </a:rPr>
              <a:t>://</a:t>
            </a:r>
            <a:r>
              <a:rPr lang="de-DE" sz="1000" b="0" dirty="0" smtClean="0">
                <a:solidFill>
                  <a:srgbClr val="0070C0"/>
                </a:solidFill>
                <a:hlinkClick r:id="rId3"/>
              </a:rPr>
              <a:t>www.dora.lib4ri.ch/eawag/islandora/object/eawag%3A16440/datastream/PDF/view</a:t>
            </a:r>
            <a:endParaRPr lang="de-DE" sz="1000" b="0" dirty="0">
              <a:solidFill>
                <a:srgbClr val="0070C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098" y="4305938"/>
            <a:ext cx="3012526" cy="19425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56240" y="980728"/>
            <a:ext cx="2592288" cy="16891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1600" u="sng" dirty="0" smtClean="0">
                <a:solidFill>
                  <a:schemeClr val="tx1"/>
                </a:solidFill>
              </a:rPr>
              <a:t>Nachteile: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sz="1400" b="0" smtClean="0">
                <a:solidFill>
                  <a:schemeClr val="tx1"/>
                </a:solidFill>
              </a:rPr>
              <a:t>Effizienz</a:t>
            </a:r>
            <a:endParaRPr lang="de-DE" sz="14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sz="1400" b="0" smtClean="0">
                <a:solidFill>
                  <a:schemeClr val="tx1"/>
                </a:solidFill>
              </a:rPr>
              <a:t>eingeschränkte Nutzung</a:t>
            </a:r>
            <a:endParaRPr lang="de-DE" sz="14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sz="1400" b="0" dirty="0" smtClean="0">
                <a:solidFill>
                  <a:schemeClr val="tx1"/>
                </a:solidFill>
              </a:rPr>
              <a:t>Kosten Entnahmebauwerk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sz="1400" b="0" dirty="0" smtClean="0">
                <a:solidFill>
                  <a:schemeClr val="tx1"/>
                </a:solidFill>
              </a:rPr>
              <a:t>Verschmutzung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sz="1400" b="0" dirty="0" smtClean="0">
                <a:solidFill>
                  <a:schemeClr val="tx1"/>
                </a:solidFill>
              </a:rPr>
              <a:t>Genehmigungsfähigkeit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smtClean="0"/>
              <a:t>Gewässer </a:t>
            </a:r>
            <a:r>
              <a:rPr lang="de-DE"/>
              <a:t>als </a:t>
            </a:r>
            <a:r>
              <a:rPr lang="de-DE" smtClean="0"/>
              <a:t>Wärmequelle</a:t>
            </a:r>
            <a:r>
              <a:rPr lang="de-DE" kern="0" smtClean="0"/>
              <a:t/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kern="0" smtClean="0"/>
              <a:t>Stand der Technik</a:t>
            </a:r>
            <a:endParaRPr lang="de-DE" sz="1800" b="0" kern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59466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089322"/>
            <a:ext cx="1780185" cy="26640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8" y="1410494"/>
            <a:ext cx="1645241" cy="246205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78" y="3850344"/>
            <a:ext cx="2757295" cy="184576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888492" y="3157299"/>
            <a:ext cx="1443395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100°C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77" y="1410494"/>
            <a:ext cx="1645241" cy="2462058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044285" y="3157299"/>
            <a:ext cx="1443395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70°C</a:t>
            </a:r>
          </a:p>
        </p:txBody>
      </p:sp>
      <p:sp>
        <p:nvSpPr>
          <p:cNvPr id="17" name="Rechteck 16"/>
          <p:cNvSpPr/>
          <p:nvPr/>
        </p:nvSpPr>
        <p:spPr>
          <a:xfrm>
            <a:off x="1896095" y="1015590"/>
            <a:ext cx="1443395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0 m N.N.</a:t>
            </a:r>
          </a:p>
        </p:txBody>
      </p:sp>
      <p:sp>
        <p:nvSpPr>
          <p:cNvPr id="18" name="Rechteck 17"/>
          <p:cNvSpPr/>
          <p:nvPr/>
        </p:nvSpPr>
        <p:spPr>
          <a:xfrm>
            <a:off x="5050287" y="1015590"/>
            <a:ext cx="1443395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8.848 m N.N.</a:t>
            </a:r>
          </a:p>
        </p:txBody>
      </p:sp>
      <p:sp>
        <p:nvSpPr>
          <p:cNvPr id="19" name="Rechteck 18"/>
          <p:cNvSpPr/>
          <p:nvPr/>
        </p:nvSpPr>
        <p:spPr>
          <a:xfrm>
            <a:off x="7586417" y="1015590"/>
            <a:ext cx="1443395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28.500 m N.N.</a:t>
            </a:r>
          </a:p>
        </p:txBody>
      </p:sp>
      <p:sp>
        <p:nvSpPr>
          <p:cNvPr id="20" name="Rechteck 19"/>
          <p:cNvSpPr/>
          <p:nvPr/>
        </p:nvSpPr>
        <p:spPr>
          <a:xfrm>
            <a:off x="7680177" y="3153530"/>
            <a:ext cx="1349636" cy="277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100" dirty="0">
                <a:solidFill>
                  <a:srgbClr val="000000"/>
                </a:solidFill>
              </a:rPr>
              <a:t>0°C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32104" y="1232775"/>
            <a:ext cx="936209" cy="4308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100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de-DE" sz="1050" b="0" dirty="0"/>
              <a:t>Elektrische Energie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7187" y="3175830"/>
            <a:ext cx="146192" cy="144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6200" y="3247854"/>
            <a:ext cx="146192" cy="144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6280" y="3175830"/>
            <a:ext cx="146192" cy="144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304" y="3175830"/>
            <a:ext cx="146192" cy="144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0216" y="3176910"/>
            <a:ext cx="146192" cy="144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2264" y="3285000"/>
            <a:ext cx="146192" cy="144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0216" y="3391870"/>
            <a:ext cx="146192" cy="144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304" y="3391870"/>
            <a:ext cx="146192" cy="144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6280" y="3391870"/>
            <a:ext cx="146192" cy="144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184" y="3391870"/>
            <a:ext cx="146192" cy="144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3251" y="3391870"/>
            <a:ext cx="146192" cy="144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2893" y="1931876"/>
            <a:ext cx="2409739" cy="115323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57" y="3844268"/>
            <a:ext cx="2777763" cy="185184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8"/>
          <a:srcRect l="8289" b="9002"/>
          <a:stretch/>
        </p:blipFill>
        <p:spPr>
          <a:xfrm>
            <a:off x="7608168" y="3782626"/>
            <a:ext cx="1515295" cy="2670710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442992" y="2204864"/>
            <a:ext cx="1998000" cy="13795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98897" y="3758132"/>
            <a:ext cx="1996598" cy="26747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/>
              <a:t>Lösungsansatz: Wasser als </a:t>
            </a:r>
            <a:r>
              <a:rPr lang="de-DE" kern="0" smtClean="0"/>
              <a:t>Kältemittel </a:t>
            </a:r>
            <a:r>
              <a:rPr lang="de-DE" kern="0"/>
              <a:t>(R718</a:t>
            </a:r>
            <a:r>
              <a:rPr lang="de-DE" kern="0" smtClean="0"/>
              <a:t>)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kern="0" smtClean="0"/>
              <a:t>Thermodynamische Grundlagen</a:t>
            </a:r>
            <a:endParaRPr lang="de-DE" sz="1800" b="0" kern="0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05247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6888088" y="5780416"/>
            <a:ext cx="2764705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dirty="0" smtClean="0">
                <a:solidFill>
                  <a:srgbClr val="006089"/>
                </a:solidFill>
              </a:rPr>
              <a:t>    </a:t>
            </a:r>
            <a:r>
              <a:rPr lang="de-DE" sz="3200" dirty="0" err="1" smtClean="0">
                <a:solidFill>
                  <a:srgbClr val="006089"/>
                </a:solidFill>
              </a:rPr>
              <a:t>AQ</a:t>
            </a:r>
            <a:r>
              <a:rPr lang="de-DE" sz="3200" b="0" dirty="0" err="1" smtClean="0">
                <a:solidFill>
                  <a:schemeClr val="bg1">
                    <a:lumMod val="75000"/>
                  </a:schemeClr>
                </a:solidFill>
              </a:rPr>
              <a:t>ua</a:t>
            </a:r>
            <a:endParaRPr lang="de-DE" sz="32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56040" y="5155202"/>
            <a:ext cx="3619067" cy="742454"/>
          </a:xfrm>
          <a:prstGeom prst="rect">
            <a:avLst/>
          </a:prstGeom>
          <a:solidFill>
            <a:srgbClr val="00608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  <a:buNone/>
              <a:tabLst>
                <a:tab pos="6156325" algn="r"/>
              </a:tabLst>
            </a:pPr>
            <a:r>
              <a:rPr lang="de-DE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°C </a:t>
            </a:r>
            <a:r>
              <a:rPr lang="de-DE" b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de-DE" b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de-DE" b="0" baseline="-2500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e-DE" b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O)</a:t>
            </a:r>
            <a:endParaRPr lang="de-DE" b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Pfeil nach oben 15"/>
          <p:cNvSpPr/>
          <p:nvPr/>
        </p:nvSpPr>
        <p:spPr>
          <a:xfrm>
            <a:off x="7966341" y="4929781"/>
            <a:ext cx="596597" cy="342181"/>
          </a:xfrm>
          <a:prstGeom prst="upArrow">
            <a:avLst/>
          </a:prstGeom>
          <a:solidFill>
            <a:srgbClr val="006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18000" tIns="18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de-DE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11424" y="1268760"/>
            <a:ext cx="3744416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u="sng" dirty="0" smtClean="0">
                <a:solidFill>
                  <a:schemeClr val="tx1"/>
                </a:solidFill>
              </a:rPr>
              <a:t>Klassischer „Wärmetauscher“</a:t>
            </a:r>
            <a:endParaRPr lang="de-DE" u="sng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00056" y="1268759"/>
            <a:ext cx="3312368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u="sng" dirty="0" smtClean="0">
                <a:solidFill>
                  <a:schemeClr val="tx1"/>
                </a:solidFill>
              </a:rPr>
              <a:t>„Direktverdampfung“</a:t>
            </a:r>
            <a:endParaRPr lang="de-DE" u="sng" dirty="0">
              <a:solidFill>
                <a:schemeClr val="tx1"/>
              </a:solidFill>
            </a:endParaRPr>
          </a:p>
        </p:txBody>
      </p:sp>
      <p:grpSp>
        <p:nvGrpSpPr>
          <p:cNvPr id="19" name="Zeichenbereich 14"/>
          <p:cNvGrpSpPr>
            <a:grpSpLocks noChangeAspect="1"/>
          </p:cNvGrpSpPr>
          <p:nvPr/>
        </p:nvGrpSpPr>
        <p:grpSpPr>
          <a:xfrm>
            <a:off x="1415480" y="2081232"/>
            <a:ext cx="9249627" cy="3816423"/>
            <a:chOff x="0" y="0"/>
            <a:chExt cx="4855845" cy="2003536"/>
          </a:xfrm>
        </p:grpSpPr>
        <p:sp>
          <p:nvSpPr>
            <p:cNvPr id="20" name="Rechteck 19"/>
            <p:cNvSpPr/>
            <p:nvPr/>
          </p:nvSpPr>
          <p:spPr>
            <a:xfrm>
              <a:off x="0" y="0"/>
              <a:ext cx="4855845" cy="1511935"/>
            </a:xfrm>
            <a:prstGeom prst="rect">
              <a:avLst/>
            </a:prstGeom>
          </p:spPr>
        </p:sp>
        <p:sp>
          <p:nvSpPr>
            <p:cNvPr id="21" name="Zylinder 20"/>
            <p:cNvSpPr/>
            <p:nvPr/>
          </p:nvSpPr>
          <p:spPr>
            <a:xfrm>
              <a:off x="2646180" y="1"/>
              <a:ext cx="1899921" cy="1476374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0" y="1"/>
              <a:ext cx="1439545" cy="2003535"/>
            </a:xfrm>
            <a:prstGeom prst="rect">
              <a:avLst/>
            </a:prstGeom>
            <a:solidFill>
              <a:srgbClr val="00608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Bef>
                  <a:spcPts val="300"/>
                </a:spcBef>
                <a:spcAft>
                  <a:spcPts val="0"/>
                </a:spcAft>
                <a:buNone/>
                <a:tabLst>
                  <a:tab pos="6156325" algn="r"/>
                </a:tabLst>
              </a:pPr>
              <a:r>
                <a:rPr lang="de-DE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0°C </a:t>
              </a:r>
              <a:r>
                <a:rPr lang="de-DE" b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(H</a:t>
              </a:r>
              <a:r>
                <a:rPr lang="de-DE" b="0" baseline="-2500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de-DE" b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O)</a:t>
              </a:r>
              <a:endParaRPr lang="de-DE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Zylinder 22"/>
            <p:cNvSpPr/>
            <p:nvPr/>
          </p:nvSpPr>
          <p:spPr>
            <a:xfrm>
              <a:off x="2656441" y="642939"/>
              <a:ext cx="1876155" cy="820660"/>
            </a:xfrm>
            <a:prstGeom prst="can">
              <a:avLst>
                <a:gd name="adj" fmla="val 38732"/>
              </a:avLst>
            </a:prstGeom>
            <a:pattFill prst="sphere">
              <a:fgClr>
                <a:schemeClr val="bg1"/>
              </a:fgClr>
              <a:bgClr>
                <a:srgbClr val="006089"/>
              </a:bgClr>
            </a:patt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94507" y="96173"/>
              <a:ext cx="1260000" cy="1260000"/>
            </a:xfrm>
            <a:prstGeom prst="ellipse">
              <a:avLst/>
            </a:prstGeom>
            <a:pattFill prst="dashUpDiag">
              <a:fgClr>
                <a:srgbClr val="006089"/>
              </a:fgClr>
              <a:bgClr>
                <a:schemeClr val="bg1"/>
              </a:bgClr>
            </a:pattFill>
            <a:ln>
              <a:solidFill>
                <a:srgbClr val="006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5" name="Textfeld 9"/>
            <p:cNvSpPr txBox="1"/>
            <p:nvPr/>
          </p:nvSpPr>
          <p:spPr>
            <a:xfrm>
              <a:off x="3425187" y="1090612"/>
              <a:ext cx="355070" cy="19940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de-DE" b="1" dirty="0">
                  <a:effectLst/>
                  <a:latin typeface="+mj-lt"/>
                  <a:ea typeface="Times New Roman" panose="02020603050405020304" pitchFamily="18" charset="0"/>
                </a:rPr>
                <a:t>0°C</a:t>
              </a:r>
              <a:endParaRPr lang="de-DE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273573" y="274785"/>
              <a:ext cx="900000" cy="900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de-DE" b="0" smtClean="0">
                  <a:effectLst/>
                  <a:ea typeface="Times New Roman" panose="02020603050405020304" pitchFamily="18" charset="0"/>
                </a:rPr>
                <a:t>Sole</a:t>
              </a:r>
            </a:p>
            <a:p>
              <a:pPr algn="ctr">
                <a:spcAft>
                  <a:spcPts val="0"/>
                </a:spcAft>
                <a:buNone/>
              </a:pPr>
              <a:r>
                <a:rPr lang="de-DE" b="1" smtClean="0">
                  <a:effectLst/>
                  <a:ea typeface="Times New Roman" panose="02020603050405020304" pitchFamily="18" charset="0"/>
                </a:rPr>
                <a:t>-10°C</a:t>
              </a:r>
              <a:endParaRPr lang="de-DE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Textfeld 45"/>
            <p:cNvSpPr txBox="1"/>
            <p:nvPr/>
          </p:nvSpPr>
          <p:spPr>
            <a:xfrm>
              <a:off x="2570575" y="405127"/>
              <a:ext cx="9823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de-DE" sz="1600" b="1" smtClean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Grobvakuum</a:t>
              </a:r>
              <a:endParaRPr lang="de-D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Pfeil nach links 27"/>
            <p:cNvSpPr/>
            <p:nvPr/>
          </p:nvSpPr>
          <p:spPr>
            <a:xfrm rot="18908161">
              <a:off x="796549" y="177744"/>
              <a:ext cx="615520" cy="331978"/>
            </a:xfrm>
            <a:prstGeom prst="leftArrow">
              <a:avLst/>
            </a:prstGeom>
            <a:solidFill>
              <a:srgbClr val="9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de-DE" sz="1200" b="1" dirty="0" smtClean="0">
                  <a:effectLst/>
                  <a:latin typeface="+mj-lt"/>
                  <a:ea typeface="Times New Roman" panose="02020603050405020304" pitchFamily="18" charset="0"/>
                </a:rPr>
                <a:t>Wärmestrom</a:t>
              </a:r>
              <a:endParaRPr lang="de-DE" sz="32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29" name="Pfeil nach oben 28"/>
            <p:cNvSpPr/>
            <p:nvPr/>
          </p:nvSpPr>
          <p:spPr>
            <a:xfrm>
              <a:off x="3440034" y="450032"/>
              <a:ext cx="313200" cy="590400"/>
            </a:xfrm>
            <a:prstGeom prst="upArrow">
              <a:avLst/>
            </a:prstGeom>
            <a:solidFill>
              <a:srgbClr val="9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18000" tIns="18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de-DE" sz="1200" b="1" dirty="0" smtClean="0">
                  <a:effectLst/>
                  <a:latin typeface="+mj-lt"/>
                  <a:ea typeface="Times New Roman" panose="02020603050405020304" pitchFamily="18" charset="0"/>
                </a:rPr>
                <a:t>Wärmestrom</a:t>
              </a:r>
              <a:endParaRPr lang="de-DE" sz="32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30" name="Textfeld 26"/>
            <p:cNvSpPr txBox="1"/>
            <p:nvPr/>
          </p:nvSpPr>
          <p:spPr>
            <a:xfrm>
              <a:off x="2752822" y="1095183"/>
              <a:ext cx="514985" cy="1266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Flüssigeis</a:t>
              </a:r>
              <a:endPara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feld 26"/>
            <p:cNvSpPr txBox="1"/>
            <p:nvPr/>
          </p:nvSpPr>
          <p:spPr>
            <a:xfrm>
              <a:off x="21196" y="1285288"/>
              <a:ext cx="394632" cy="1263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Blockeis</a:t>
              </a:r>
              <a:endPara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Gerader Verbinder 31"/>
            <p:cNvCxnSpPr>
              <a:stCxn id="31" idx="0"/>
            </p:cNvCxnSpPr>
            <p:nvPr/>
          </p:nvCxnSpPr>
          <p:spPr>
            <a:xfrm flipV="1">
              <a:off x="218512" y="982867"/>
              <a:ext cx="8304" cy="302421"/>
            </a:xfrm>
            <a:prstGeom prst="line">
              <a:avLst/>
            </a:prstGeom>
            <a:ln w="95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/>
              <a:t>Lösungsansatz: Wasser als Kältemittel (R718</a:t>
            </a:r>
            <a:r>
              <a:rPr lang="de-DE" kern="0" smtClean="0"/>
              <a:t>)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kern="0" smtClean="0"/>
              <a:t>Verfahrensvergleich</a:t>
            </a:r>
            <a:endParaRPr lang="de-DE" sz="1800" b="0" kern="0" dirty="0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Textfeld 13"/>
          <p:cNvSpPr txBox="1"/>
          <p:nvPr/>
        </p:nvSpPr>
        <p:spPr>
          <a:xfrm>
            <a:off x="6816080" y="2043032"/>
            <a:ext cx="2764705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dirty="0" smtClean="0">
                <a:solidFill>
                  <a:srgbClr val="3E8925"/>
                </a:solidFill>
              </a:rPr>
              <a:t>       </a:t>
            </a:r>
            <a:r>
              <a:rPr lang="de-DE" sz="3200" dirty="0" err="1" smtClean="0">
                <a:solidFill>
                  <a:srgbClr val="3E8925"/>
                </a:solidFill>
              </a:rPr>
              <a:t>VA</a:t>
            </a:r>
            <a:r>
              <a:rPr lang="de-DE" sz="3200" b="0" dirty="0" err="1" smtClean="0">
                <a:solidFill>
                  <a:schemeClr val="bg1">
                    <a:lumMod val="75000"/>
                  </a:schemeClr>
                </a:solidFill>
              </a:rPr>
              <a:t>pour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70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520" y="2277025"/>
            <a:ext cx="10800000" cy="331221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3541812" y="2251269"/>
            <a:ext cx="0" cy="900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2783632" y="1815360"/>
            <a:ext cx="151216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Entnahme /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Rückführung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63752" y="908720"/>
            <a:ext cx="2160240" cy="646331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„</a:t>
            </a:r>
            <a:r>
              <a:rPr kumimoji="0" lang="de-DE" sz="1200" b="1" i="0" u="none" strike="noStrike" cap="none" normalizeH="0" baseline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Wärmeentzug“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de-DE" sz="1200">
                <a:solidFill>
                  <a:srgbClr val="900000"/>
                </a:solidFill>
              </a:rPr>
              <a:t>d</a:t>
            </a:r>
            <a:r>
              <a:rPr lang="de-DE" sz="1200" smtClean="0">
                <a:solidFill>
                  <a:srgbClr val="900000"/>
                </a:solidFill>
              </a:rPr>
              <a:t>urch Flüssigeierzeuger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900000"/>
              </a:solidFill>
              <a:effectLst/>
              <a:latin typeface="Arial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(1. Stufe)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879448" y="1700961"/>
            <a:ext cx="2161440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„Wärmeerzeugung“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(2. Stufe)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rgbClr val="900000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671775" y="1052889"/>
            <a:ext cx="1296144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Wärmenetz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8688317" y="1054760"/>
            <a:ext cx="1368123" cy="332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None/>
              <a:tabLst/>
            </a:pPr>
            <a:r>
              <a:rPr lang="de-DE" sz="1200" dirty="0" smtClean="0">
                <a:solidFill>
                  <a:srgbClr val="900000"/>
                </a:solidFill>
              </a:rPr>
              <a:t>Abnehmer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900000"/>
              </a:solidFill>
              <a:effectLst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4948178" y="1565656"/>
            <a:ext cx="0" cy="828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5951984" y="2277025"/>
            <a:ext cx="0" cy="396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Geschweifte Klammer rechts 17"/>
          <p:cNvSpPr/>
          <p:nvPr/>
        </p:nvSpPr>
        <p:spPr bwMode="auto">
          <a:xfrm rot="16200000">
            <a:off x="7160296" y="1730935"/>
            <a:ext cx="247672" cy="2088232"/>
          </a:xfrm>
          <a:prstGeom prst="rightBrace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7283688" y="1382776"/>
            <a:ext cx="0" cy="1224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Geschweifte Klammer rechts 19"/>
          <p:cNvSpPr/>
          <p:nvPr/>
        </p:nvSpPr>
        <p:spPr bwMode="auto">
          <a:xfrm rot="16200000">
            <a:off x="9176520" y="1140721"/>
            <a:ext cx="247672" cy="1944216"/>
          </a:xfrm>
          <a:prstGeom prst="rightBrace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9300440" y="1417555"/>
            <a:ext cx="0" cy="504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Geschweifte Klammer rechts 21"/>
          <p:cNvSpPr/>
          <p:nvPr/>
        </p:nvSpPr>
        <p:spPr bwMode="auto">
          <a:xfrm rot="16200000">
            <a:off x="1771316" y="3041668"/>
            <a:ext cx="247672" cy="1391392"/>
          </a:xfrm>
          <a:prstGeom prst="rightBrace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1892866" y="1700961"/>
            <a:ext cx="0" cy="1836000"/>
          </a:xfrm>
          <a:prstGeom prst="straightConnector1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hteck 23"/>
          <p:cNvSpPr/>
          <p:nvPr/>
        </p:nvSpPr>
        <p:spPr bwMode="auto">
          <a:xfrm>
            <a:off x="1055440" y="1412929"/>
            <a:ext cx="165618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900000"/>
                </a:solidFill>
                <a:effectLst/>
                <a:latin typeface="Arial" charset="0"/>
              </a:rPr>
              <a:t>„Wärmequelle“</a:t>
            </a:r>
          </a:p>
        </p:txBody>
      </p:sp>
      <p:sp>
        <p:nvSpPr>
          <p:cNvPr id="25" name="Geschweifte Klammer rechts 24"/>
          <p:cNvSpPr/>
          <p:nvPr/>
        </p:nvSpPr>
        <p:spPr bwMode="auto">
          <a:xfrm rot="16200000">
            <a:off x="3415880" y="2364858"/>
            <a:ext cx="247672" cy="1944216"/>
          </a:xfrm>
          <a:prstGeom prst="rightBrace">
            <a:avLst/>
          </a:prstGeom>
          <a:noFill/>
          <a:ln w="25400" cap="flat" cmpd="sng" algn="ctr">
            <a:solidFill>
              <a:srgbClr val="9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 dirty="0"/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/>
              <a:t>Lösungsansatz: Wasser als Kältemittel (R718</a:t>
            </a:r>
            <a:r>
              <a:rPr lang="de-DE" kern="0" smtClean="0"/>
              <a:t>)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kern="0" smtClean="0"/>
              <a:t>Systemkonzept AQVA HEAT</a:t>
            </a:r>
            <a:endParaRPr lang="de-DE" sz="1800" b="0" kern="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8459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8" grpId="0" animBg="1"/>
      <p:bldP spid="20" grpId="0" animBg="1"/>
      <p:bldP spid="22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08720"/>
            <a:ext cx="10513869" cy="5400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3A932EFF-CDDB-48B4-9FD6-43F920F9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03" y="2721596"/>
            <a:ext cx="1496961" cy="46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4" y="2116979"/>
            <a:ext cx="608450" cy="43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00808"/>
            <a:ext cx="1088082" cy="3495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4" y="2265251"/>
            <a:ext cx="761862" cy="504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212976"/>
            <a:ext cx="1006354" cy="46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761139"/>
            <a:ext cx="1220530" cy="432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1068146" cy="348363"/>
          </a:xfrm>
          <a:prstGeom prst="rect">
            <a:avLst/>
          </a:prstGeom>
          <a:noFill/>
        </p:spPr>
      </p:pic>
      <p:sp>
        <p:nvSpPr>
          <p:cNvPr id="18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 smtClean="0"/>
              <a:t>Umsetzung &amp; Demonstration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kern="0" smtClean="0"/>
              <a:t>Projektverbund AQVA HEAT</a:t>
            </a:r>
            <a:endParaRPr lang="de-DE" sz="1800" b="0" kern="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9" y="4293096"/>
            <a:ext cx="1249265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85D-3CE3-4355-B392-0FDF93E76CC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7" y="1231188"/>
            <a:ext cx="10703199" cy="453650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0" name="Flussdiagramm: Magnetplattenspeicher 9"/>
          <p:cNvSpPr/>
          <p:nvPr/>
        </p:nvSpPr>
        <p:spPr bwMode="auto">
          <a:xfrm>
            <a:off x="4973173" y="4283449"/>
            <a:ext cx="402747" cy="369687"/>
          </a:xfrm>
          <a:prstGeom prst="flowChartMagneticDisk">
            <a:avLst/>
          </a:prstGeom>
          <a:pattFill prst="sphere">
            <a:fgClr>
              <a:schemeClr val="bg1"/>
            </a:fgClr>
            <a:bgClr>
              <a:srgbClr val="006089"/>
            </a:bgClr>
          </a:pattFill>
          <a:ln w="6350" cap="flat" cmpd="sng" algn="ctr">
            <a:solidFill>
              <a:srgbClr val="006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>
            <a:spLocks noChangeAspect="1"/>
          </p:cNvSpPr>
          <p:nvPr/>
        </p:nvSpPr>
        <p:spPr>
          <a:xfrm>
            <a:off x="5309127" y="3974636"/>
            <a:ext cx="1172906" cy="216401"/>
          </a:xfrm>
          <a:prstGeom prst="rect">
            <a:avLst/>
          </a:prstGeom>
          <a:solidFill>
            <a:srgbClr val="00B0F0"/>
          </a:solidFill>
          <a:ln w="12700">
            <a:solidFill>
              <a:srgbClr val="006089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>
              <a:buNone/>
            </a:pPr>
            <a:r>
              <a:rPr lang="de-DE" sz="900" dirty="0" smtClean="0">
                <a:solidFill>
                  <a:schemeClr val="tx1"/>
                </a:solidFill>
              </a:rPr>
              <a:t>Flüssigeisspeicher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13" name="Gewinkelte Verbindung 12"/>
          <p:cNvCxnSpPr>
            <a:stCxn id="11" idx="1"/>
            <a:endCxn id="10" idx="1"/>
          </p:cNvCxnSpPr>
          <p:nvPr/>
        </p:nvCxnSpPr>
        <p:spPr bwMode="auto">
          <a:xfrm rot="10800000" flipV="1">
            <a:off x="5174547" y="4082837"/>
            <a:ext cx="134580" cy="200612"/>
          </a:xfrm>
          <a:prstGeom prst="bentConnector2">
            <a:avLst/>
          </a:prstGeom>
          <a:noFill/>
          <a:ln w="12700" cap="flat" cmpd="sng" algn="ctr">
            <a:solidFill>
              <a:srgbClr val="00608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4054599"/>
            <a:ext cx="288032" cy="562057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 bwMode="auto">
          <a:xfrm flipH="1">
            <a:off x="3457697" y="4418322"/>
            <a:ext cx="1192238" cy="989330"/>
          </a:xfrm>
          <a:prstGeom prst="straightConnector1">
            <a:avLst/>
          </a:prstGeom>
          <a:noFill/>
          <a:ln w="31750" cap="flat" cmpd="sng" algn="ctr">
            <a:solidFill>
              <a:srgbClr val="006089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3566507" y="4509120"/>
            <a:ext cx="1161341" cy="970540"/>
          </a:xfrm>
          <a:prstGeom prst="straightConnector1">
            <a:avLst/>
          </a:prstGeom>
          <a:noFill/>
          <a:ln w="31750" cap="flat" cmpd="sng" algn="ctr">
            <a:solidFill>
              <a:srgbClr val="900000"/>
            </a:solidFill>
            <a:prstDash val="solid"/>
            <a:round/>
            <a:headEnd type="triangle" w="lg" len="lg"/>
            <a:tailEnd type="oval" w="lg" len="lg"/>
          </a:ln>
          <a:effectLst/>
        </p:spPr>
      </p:cxnSp>
      <p:sp>
        <p:nvSpPr>
          <p:cNvPr id="20" name="Textfeld 19"/>
          <p:cNvSpPr txBox="1">
            <a:spLocks noChangeAspect="1"/>
          </p:cNvSpPr>
          <p:nvPr/>
        </p:nvSpPr>
        <p:spPr>
          <a:xfrm>
            <a:off x="5013579" y="3679460"/>
            <a:ext cx="1180421" cy="216401"/>
          </a:xfrm>
          <a:prstGeom prst="rect">
            <a:avLst/>
          </a:prstGeom>
          <a:solidFill>
            <a:srgbClr val="00B0F0"/>
          </a:solidFill>
          <a:ln w="12700">
            <a:solidFill>
              <a:srgbClr val="006089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>
              <a:buNone/>
            </a:pPr>
            <a:r>
              <a:rPr lang="de-DE" sz="900" dirty="0" smtClean="0">
                <a:solidFill>
                  <a:schemeClr val="tx1"/>
                </a:solidFill>
              </a:rPr>
              <a:t>Flüssigeiserzeuger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21" name="Gewinkelte Verbindung 20"/>
          <p:cNvCxnSpPr>
            <a:stCxn id="20" idx="1"/>
            <a:endCxn id="16" idx="0"/>
          </p:cNvCxnSpPr>
          <p:nvPr/>
        </p:nvCxnSpPr>
        <p:spPr bwMode="auto">
          <a:xfrm rot="10800000" flipV="1">
            <a:off x="4799857" y="3787661"/>
            <a:ext cx="213723" cy="266938"/>
          </a:xfrm>
          <a:prstGeom prst="bentConnector2">
            <a:avLst/>
          </a:prstGeom>
          <a:noFill/>
          <a:ln w="12700" cap="flat" cmpd="sng" algn="ctr">
            <a:solidFill>
              <a:srgbClr val="00608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8114233" y="5767692"/>
            <a:ext cx="2806303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de-DE" sz="900" b="0" dirty="0"/>
              <a:t>Quelle: </a:t>
            </a:r>
            <a:r>
              <a:rPr lang="de-DE" sz="900" b="0" dirty="0">
                <a:hlinkClick r:id="rId5"/>
              </a:rPr>
              <a:t>https://</a:t>
            </a:r>
            <a:r>
              <a:rPr lang="de-DE" sz="900" b="0" dirty="0" smtClean="0">
                <a:hlinkClick r:id="rId5"/>
              </a:rPr>
              <a:t>www.ueberseeinsel.de</a:t>
            </a:r>
            <a:endParaRPr lang="de-DE" sz="9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335361" y="1231187"/>
            <a:ext cx="769380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mtClean="0">
                <a:solidFill>
                  <a:schemeClr val="tx1"/>
                </a:solidFill>
              </a:rPr>
              <a:t>Flüssigeisspeicher </a:t>
            </a:r>
            <a:r>
              <a:rPr lang="de-DE" u="sng" smtClean="0">
                <a:solidFill>
                  <a:srgbClr val="008000"/>
                </a:solidFill>
              </a:rPr>
              <a:t>&amp;</a:t>
            </a:r>
            <a:r>
              <a:rPr lang="de-DE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Gewässer </a:t>
            </a:r>
            <a:r>
              <a:rPr lang="de-DE" smtClean="0">
                <a:solidFill>
                  <a:schemeClr val="tx1"/>
                </a:solidFill>
              </a:rPr>
              <a:t>als „</a:t>
            </a:r>
            <a:r>
              <a:rPr lang="de-DE" smtClean="0">
                <a:solidFill>
                  <a:srgbClr val="900000"/>
                </a:solidFill>
              </a:rPr>
              <a:t>Wärme-</a:t>
            </a:r>
            <a:r>
              <a:rPr lang="de-DE" smtClean="0">
                <a:solidFill>
                  <a:schemeClr val="tx1"/>
                </a:solidFill>
              </a:rPr>
              <a:t> &amp; </a:t>
            </a:r>
            <a:r>
              <a:rPr lang="de-DE" smtClean="0">
                <a:solidFill>
                  <a:srgbClr val="006089"/>
                </a:solidFill>
              </a:rPr>
              <a:t>Kälte</a:t>
            </a:r>
            <a:r>
              <a:rPr lang="de-DE" smtClean="0">
                <a:solidFill>
                  <a:schemeClr val="tx1"/>
                </a:solidFill>
              </a:rPr>
              <a:t>quelle“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 dirty="0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246185" y="93192"/>
            <a:ext cx="786604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 smtClean="0"/>
              <a:t>Umsetzung &amp; Demonstration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smtClean="0"/>
              <a:t>Quartierskonzept</a:t>
            </a:r>
            <a:r>
              <a:rPr lang="de-DE" sz="1800" b="0"/>
              <a:t>: Überseeinsel Bremen</a:t>
            </a:r>
            <a:endParaRPr lang="de-DE" sz="1800" b="0" kern="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835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7535986" y="3429000"/>
            <a:ext cx="3384550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de-DE" sz="1400" dirty="0"/>
              <a:t>Institut für Luft- und Kältetechnik</a:t>
            </a:r>
          </a:p>
          <a:p>
            <a:pPr>
              <a:buNone/>
            </a:pPr>
            <a:r>
              <a:rPr lang="de-DE" sz="1000" dirty="0"/>
              <a:t>gemeinnützige Gesellschaft mbH</a:t>
            </a:r>
          </a:p>
          <a:p>
            <a:pPr>
              <a:buNone/>
            </a:pPr>
            <a:r>
              <a:rPr lang="de-DE" sz="1000" dirty="0"/>
              <a:t>Bertolt-Brecht-Allee 20, 01309 Dresden</a:t>
            </a:r>
          </a:p>
          <a:p>
            <a:pPr>
              <a:buNone/>
            </a:pPr>
            <a:endParaRPr lang="de-DE" sz="1000" dirty="0"/>
          </a:p>
          <a:p>
            <a:pPr>
              <a:buNone/>
            </a:pPr>
            <a:r>
              <a:rPr lang="de-DE" sz="1000" dirty="0"/>
              <a:t>Dipl.-Ing. Christoph Steffan</a:t>
            </a:r>
          </a:p>
          <a:p>
            <a:pPr>
              <a:buNone/>
            </a:pPr>
            <a:endParaRPr lang="de-DE" sz="1000" dirty="0"/>
          </a:p>
          <a:p>
            <a:pPr>
              <a:buNone/>
            </a:pPr>
            <a:r>
              <a:rPr lang="de-DE" sz="1000" dirty="0"/>
              <a:t>Tel.:	+49 </a:t>
            </a:r>
            <a:r>
              <a:rPr lang="de-DE" sz="1000"/>
              <a:t>351 </a:t>
            </a:r>
            <a:r>
              <a:rPr lang="de-DE" sz="1000" smtClean="0"/>
              <a:t>4081-5522</a:t>
            </a:r>
            <a:endParaRPr lang="de-DE" sz="1000" dirty="0"/>
          </a:p>
          <a:p>
            <a:pPr>
              <a:buNone/>
            </a:pPr>
            <a:r>
              <a:rPr lang="de-DE" sz="1000" dirty="0"/>
              <a:t>E-Mail:	</a:t>
            </a:r>
            <a:r>
              <a:rPr lang="de-DE" sz="1000" dirty="0">
                <a:hlinkClick r:id="rId3"/>
              </a:rPr>
              <a:t>christoph.steffan@ilkdresden.de</a:t>
            </a:r>
            <a:endParaRPr lang="de-DE" sz="1000" dirty="0"/>
          </a:p>
          <a:p>
            <a:pPr>
              <a:buNone/>
            </a:pPr>
            <a:r>
              <a:rPr lang="de-DE" sz="1000" dirty="0"/>
              <a:t>Web:	</a:t>
            </a:r>
            <a:r>
              <a:rPr lang="de-DE" sz="1000" dirty="0">
                <a:hlinkClick r:id="rId4"/>
              </a:rPr>
              <a:t>www.ilkdresden.de\vakuumeis</a:t>
            </a:r>
            <a:r>
              <a:rPr lang="de-DE" sz="1000" dirty="0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Pitch-Vortrag AQVA HEAT - Großwärmepumpenkongress, München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23.06.2022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D70-598A-4772-A72F-4E8DBB98136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2006"/>
            <a:ext cx="1614881" cy="526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61534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5159896" y="3000810"/>
            <a:ext cx="3312368" cy="2849084"/>
          </a:xfrm>
          <a:prstGeom prst="rect">
            <a:avLst/>
          </a:prstGeom>
          <a:solidFill>
            <a:srgbClr val="008000">
              <a:alpha val="20000"/>
            </a:srgbClr>
          </a:solidFill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None/>
              <a:tabLst/>
            </a:pPr>
            <a:r>
              <a:rPr kumimoji="0" lang="de-DE" sz="900" b="1" i="1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typischer Temperaturbereich für industrielle</a:t>
            </a:r>
            <a:r>
              <a:rPr kumimoji="0" lang="de-DE" sz="900" b="1" i="1" u="none" strike="noStrike" cap="none" normalizeH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 Wärmenetze</a:t>
            </a:r>
            <a:endParaRPr kumimoji="0" lang="de-DE" sz="900" b="1" i="1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5587244"/>
              </p:ext>
            </p:extLst>
          </p:nvPr>
        </p:nvGraphicFramePr>
        <p:xfrm>
          <a:off x="119336" y="1484784"/>
          <a:ext cx="11573575" cy="504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19537" y="1628800"/>
            <a:ext cx="3312368" cy="271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00" dirty="0" smtClean="0">
                <a:solidFill>
                  <a:srgbClr val="006089"/>
                </a:solidFill>
              </a:rPr>
              <a:t>AQVA </a:t>
            </a:r>
            <a:r>
              <a:rPr lang="de-DE" sz="1000" dirty="0" smtClean="0">
                <a:solidFill>
                  <a:srgbClr val="900000"/>
                </a:solidFill>
              </a:rPr>
              <a:t>HEAT </a:t>
            </a:r>
            <a:r>
              <a:rPr lang="de-DE" sz="1000" dirty="0" smtClean="0">
                <a:solidFill>
                  <a:srgbClr val="000000"/>
                </a:solidFill>
              </a:rPr>
              <a:t>&amp;</a:t>
            </a:r>
            <a:r>
              <a:rPr lang="de-DE" sz="1000" dirty="0" smtClean="0">
                <a:solidFill>
                  <a:srgbClr val="900000"/>
                </a:solidFill>
              </a:rPr>
              <a:t> </a:t>
            </a:r>
            <a:r>
              <a:rPr lang="de-DE" sz="1000" dirty="0" smtClean="0">
                <a:solidFill>
                  <a:srgbClr val="006089"/>
                </a:solidFill>
              </a:rPr>
              <a:t>COOL: 35°C / 25°C (EN 255)</a:t>
            </a:r>
            <a:endParaRPr lang="de-DE" sz="1000" dirty="0">
              <a:solidFill>
                <a:srgbClr val="006089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2063553" y="1900306"/>
            <a:ext cx="288032" cy="144016"/>
          </a:xfrm>
          <a:prstGeom prst="straightConnector1">
            <a:avLst/>
          </a:prstGeom>
          <a:noFill/>
          <a:ln w="38100" cap="flat" cmpd="sng" algn="ctr">
            <a:solidFill>
              <a:srgbClr val="00608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2207601" y="3645024"/>
            <a:ext cx="288000" cy="90000"/>
          </a:xfrm>
          <a:prstGeom prst="straightConnector1">
            <a:avLst/>
          </a:prstGeom>
          <a:noFill/>
          <a:ln w="38100" cap="flat" cmpd="sng" algn="ctr">
            <a:solidFill>
              <a:srgbClr val="9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4511825" y="1972314"/>
            <a:ext cx="288032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900000"/>
                </a:solidFill>
              </a:rPr>
              <a:t>Wärme-</a:t>
            </a:r>
            <a:r>
              <a:rPr lang="de-DE" dirty="0" smtClean="0">
                <a:solidFill>
                  <a:srgbClr val="006089"/>
                </a:solidFill>
              </a:rPr>
              <a:t> </a:t>
            </a:r>
            <a:r>
              <a:rPr lang="de-DE" u="sng" dirty="0" smtClean="0">
                <a:solidFill>
                  <a:schemeClr val="tx1"/>
                </a:solidFill>
              </a:rPr>
              <a:t>&amp;</a:t>
            </a:r>
            <a:r>
              <a:rPr lang="de-DE" dirty="0" smtClean="0">
                <a:solidFill>
                  <a:srgbClr val="006089"/>
                </a:solidFill>
              </a:rPr>
              <a:t> Kältenutzung</a:t>
            </a:r>
            <a:endParaRPr lang="de-DE" dirty="0">
              <a:solidFill>
                <a:srgbClr val="00608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11624" y="4581128"/>
            <a:ext cx="288032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u="sng" dirty="0" smtClean="0">
                <a:solidFill>
                  <a:srgbClr val="900000"/>
                </a:solidFill>
              </a:rPr>
              <a:t>nur</a:t>
            </a:r>
            <a:r>
              <a:rPr lang="de-DE" dirty="0" smtClean="0">
                <a:solidFill>
                  <a:srgbClr val="900000"/>
                </a:solidFill>
              </a:rPr>
              <a:t> Wärmenutzung</a:t>
            </a:r>
            <a:endParaRPr lang="de-DE" dirty="0">
              <a:solidFill>
                <a:srgbClr val="900000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46184" y="93663"/>
            <a:ext cx="937820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7E1E9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kern="0"/>
              <a:t>Wärme-Kälte-Kopplung mit </a:t>
            </a:r>
            <a:r>
              <a:rPr lang="de-DE" kern="0" smtClean="0"/>
              <a:t>Flüssigeisspeicher</a:t>
            </a:r>
            <a:br>
              <a:rPr lang="de-DE" kern="0" smtClean="0"/>
            </a:br>
            <a:r>
              <a:rPr lang="de-DE" kern="0" smtClean="0"/>
              <a:t> </a:t>
            </a:r>
            <a:r>
              <a:rPr lang="de-DE" sz="1800" b="0" smtClean="0"/>
              <a:t>Systemeffizienz: Wärmepumpenbetrieb </a:t>
            </a:r>
            <a:r>
              <a:rPr lang="de-DE" sz="1800" b="0" smtClean="0"/>
              <a:t>mit / ohne </a:t>
            </a:r>
            <a:r>
              <a:rPr lang="de-DE" sz="1800" b="0"/>
              <a:t>Flüssigeiserzeugung / -</a:t>
            </a:r>
            <a:r>
              <a:rPr lang="de-DE" sz="1800" b="0" smtClean="0"/>
              <a:t>speicherung</a:t>
            </a:r>
            <a:endParaRPr lang="de-DE" sz="1800" b="0" ker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23.06.2022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Pitch-Vortrag AQVA HEAT - Großwärmepumpenkongress, München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8213E9-93D9-410A-AB48-9CB0EB1E23C9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äsentation_weiss">
  <a:themeElements>
    <a:clrScheme name="AQVA">
      <a:dk1>
        <a:sysClr val="windowText" lastClr="000000"/>
      </a:dk1>
      <a:lt1>
        <a:sysClr val="window" lastClr="FFFFFF"/>
      </a:lt1>
      <a:dk2>
        <a:srgbClr val="003057"/>
      </a:dk2>
      <a:lt2>
        <a:srgbClr val="EEECE1"/>
      </a:lt2>
      <a:accent1>
        <a:srgbClr val="006089"/>
      </a:accent1>
      <a:accent2>
        <a:srgbClr val="3E8925"/>
      </a:accent2>
      <a:accent3>
        <a:srgbClr val="900000"/>
      </a:accent3>
      <a:accent4>
        <a:srgbClr val="C5D200"/>
      </a:accent4>
      <a:accent5>
        <a:srgbClr val="49BED2"/>
      </a:accent5>
      <a:accent6>
        <a:srgbClr val="F49800"/>
      </a:accent6>
      <a:hlink>
        <a:srgbClr val="0000FF"/>
      </a:hlink>
      <a:folHlink>
        <a:srgbClr val="800080"/>
      </a:folHlink>
    </a:clrScheme>
    <a:fontScheme name="ILK_Vorlage_Präsentation_Be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3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3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K_Vorlage_Präsentation_Be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K_Vorlage_Präsentation_Be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K_Vorlage_Präsentation_Be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K_Vorlage_Präsentation_Be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K_Vorlage_Präsentation_Be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K_Vorlage_Präsentation_Be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K_Vorlage_Präsentation_Be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E1EEB1DA-BF0A-46CF-B431-37C7F270E796}" vid="{F61DD1CE-4CFC-4713-BB58-C1AF8D1A587C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ILK_Präsentation_16-9</Template>
  <TotalTime>0</TotalTime>
  <Words>293</Words>
  <Application>Microsoft Office PowerPoint</Application>
  <PresentationFormat>Breitbild</PresentationFormat>
  <Paragraphs>115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Präsentation_weiss</vt:lpstr>
      <vt:lpstr>AQVA HEAT Leistungsfähige thermische Nutzung von Oberflächengewässern als Wärmequelle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falko.ziller@ilkdresden.de</Manager>
  <Company>ILK Dresden gGmbH</Company>
  <LinksUpToDate>false</LinksUpToDate>
  <SharedDoc>false</SharedDoc>
  <HyperlinkBase>www.ilkdresden.de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Präsentationsvorlage des ILK Dresden</dc:subject>
  <dc:creator>Steffan, Christoph</dc:creator>
  <dc:description>Institut für Luft- und Kältetechnik gemeinnützige Gesellschaft mbH / Bertolt-Brecht-Allee 20 / 01309 Dresden /  http://www.ilkdresden.de</dc:description>
  <cp:lastModifiedBy>Steffan, Christoph</cp:lastModifiedBy>
  <cp:revision>170</cp:revision>
  <cp:lastPrinted>2002-02-08T12:25:00Z</cp:lastPrinted>
  <dcterms:created xsi:type="dcterms:W3CDTF">2020-09-20T08:53:29Z</dcterms:created>
  <dcterms:modified xsi:type="dcterms:W3CDTF">2022-06-21T07:44:35Z</dcterms:modified>
  <cp:category>Vortrag Klimatechnik</cp:category>
</cp:coreProperties>
</file>